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4v" ContentType="video/mp4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2"/>
  </p:notesMasterIdLst>
  <p:sldIdLst>
    <p:sldId id="256" r:id="rId2"/>
    <p:sldId id="264" r:id="rId3"/>
    <p:sldId id="257" r:id="rId4"/>
    <p:sldId id="265" r:id="rId5"/>
    <p:sldId id="263" r:id="rId6"/>
    <p:sldId id="260" r:id="rId7"/>
    <p:sldId id="261" r:id="rId8"/>
    <p:sldId id="259" r:id="rId9"/>
    <p:sldId id="262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366" autoAdjust="0"/>
  </p:normalViewPr>
  <p:slideViewPr>
    <p:cSldViewPr snapToGrid="0">
      <p:cViewPr varScale="1">
        <p:scale>
          <a:sx n="108" d="100"/>
          <a:sy n="108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4v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D7F260-2CD9-45F9-AE57-C10EE5666276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537662-F932-430F-9D57-23E5A20C5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875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560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75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776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3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6924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124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44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151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53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726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900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616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4v"/><Relationship Id="rId1" Type="http://schemas.microsoft.com/office/2007/relationships/media" Target="../media/media2.m4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Hopping Robot Update VII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Experimental Setup</a:t>
            </a:r>
          </a:p>
        </p:txBody>
      </p:sp>
    </p:spTree>
    <p:extLst>
      <p:ext uri="{BB962C8B-B14F-4D97-AF65-F5344CB8AC3E}">
        <p14:creationId xmlns:p14="http://schemas.microsoft.com/office/powerpoint/2010/main" val="2531099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3DB6E8D-1F78-48EA-ABF7-B29436C02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Cell Testing</a:t>
            </a:r>
          </a:p>
        </p:txBody>
      </p:sp>
      <p:pic>
        <p:nvPicPr>
          <p:cNvPr id="7" name="Diving Board">
            <a:hlinkClick r:id="" action="ppaction://media"/>
            <a:extLst>
              <a:ext uri="{FF2B5EF4-FFF2-40B4-BE49-F238E27FC236}">
                <a16:creationId xmlns:a16="http://schemas.microsoft.com/office/drawing/2014/main" id="{1D6B77C0-DF26-4304-AAF2-3D6F247D1D8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163351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D3F62-525A-4C03-AF67-D6121792B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53D72-41BA-4F2B-B6A7-FA776F3B5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i="1" dirty="0"/>
              <a:t>Validate/improve simulation with experiments</a:t>
            </a:r>
          </a:p>
          <a:p>
            <a:r>
              <a:rPr lang="en-US" sz="3200" dirty="0"/>
              <a:t>Design experimental setup to capture:</a:t>
            </a:r>
          </a:p>
          <a:p>
            <a:pPr lvl="1"/>
            <a:r>
              <a:rPr lang="en-US" sz="2800" dirty="0"/>
              <a:t>Forces (load cell)</a:t>
            </a:r>
          </a:p>
          <a:p>
            <a:pPr lvl="1"/>
            <a:r>
              <a:rPr lang="en-US" sz="2800" dirty="0"/>
              <a:t>Jump height (cameras)</a:t>
            </a:r>
          </a:p>
          <a:p>
            <a:pPr lvl="1"/>
            <a:r>
              <a:rPr lang="en-US" sz="2800" dirty="0"/>
              <a:t>Power consumption (V/I </a:t>
            </a:r>
            <a:r>
              <a:rPr lang="en-US" sz="2800" dirty="0" err="1"/>
              <a:t>semsor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48861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4E2A7-0745-43B5-A1D5-191E876AE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Jumping</a:t>
            </a:r>
          </a:p>
        </p:txBody>
      </p:sp>
      <p:pic>
        <p:nvPicPr>
          <p:cNvPr id="4" name="SJ1 jump 1">
            <a:hlinkClick r:id="" action="ppaction://media"/>
            <a:extLst>
              <a:ext uri="{FF2B5EF4-FFF2-40B4-BE49-F238E27FC236}">
                <a16:creationId xmlns:a16="http://schemas.microsoft.com/office/drawing/2014/main" id="{EFF85E76-A2B0-4BEE-B6A7-895626FC17B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303241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782F0-4A29-4AD9-B6E6-EAC940BC2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Jumping</a:t>
            </a:r>
          </a:p>
        </p:txBody>
      </p:sp>
      <p:pic>
        <p:nvPicPr>
          <p:cNvPr id="4" name="jump horizontal">
            <a:hlinkClick r:id="" action="ppaction://media"/>
            <a:extLst>
              <a:ext uri="{FF2B5EF4-FFF2-40B4-BE49-F238E27FC236}">
                <a16:creationId xmlns:a16="http://schemas.microsoft.com/office/drawing/2014/main" id="{9D257B4A-86C6-415B-8BE2-C9C0A117F3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431930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54F23-B4B6-4AC2-9807-FEB04D899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 Compared to Simulation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3C29C36-DDC6-4B52-B77F-B8AAE48171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5133014"/>
              </p:ext>
            </p:extLst>
          </p:nvPr>
        </p:nvGraphicFramePr>
        <p:xfrm>
          <a:off x="838200" y="4366174"/>
          <a:ext cx="1051560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69109409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86543603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364105245"/>
                    </a:ext>
                  </a:extLst>
                </a:gridCol>
              </a:tblGrid>
              <a:tr h="27057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MATLAB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3303734"/>
                  </a:ext>
                </a:extLst>
              </a:tr>
              <a:tr h="270571">
                <a:tc>
                  <a:txBody>
                    <a:bodyPr/>
                    <a:lstStyle/>
                    <a:p>
                      <a:r>
                        <a:rPr lang="en-US" dirty="0"/>
                        <a:t>Original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1.05m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.631m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9086431"/>
                  </a:ext>
                </a:extLst>
              </a:tr>
              <a:tr h="270571">
                <a:tc>
                  <a:txBody>
                    <a:bodyPr/>
                    <a:lstStyle/>
                    <a:p>
                      <a:r>
                        <a:rPr lang="en-US" dirty="0"/>
                        <a:t>Heavier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0.198m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0.0404m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842233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F9F997-3A5B-42E2-857C-D32087A718FB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244720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Not very high</a:t>
            </a:r>
          </a:p>
          <a:p>
            <a:r>
              <a:rPr lang="en-US" dirty="0"/>
              <a:t>Deflection of fiberglass leg segments</a:t>
            </a:r>
          </a:p>
          <a:p>
            <a:r>
              <a:rPr lang="en-US" dirty="0"/>
              <a:t>Does not leave ground until almost fully extended (as apposed to at ~45 </a:t>
            </a:r>
            <a:r>
              <a:rPr lang="en-US" dirty="0" err="1"/>
              <a:t>deg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Unity closer to that with increased mass</a:t>
            </a:r>
          </a:p>
          <a:p>
            <a:endParaRPr lang="en-US" dirty="0"/>
          </a:p>
          <a:p>
            <a:r>
              <a:rPr lang="en-US" dirty="0"/>
              <a:t>Weighed robot: 0.0714 kg – much heavier (vs. 0.0265kg  ~3x)</a:t>
            </a:r>
          </a:p>
        </p:txBody>
      </p:sp>
    </p:spTree>
    <p:extLst>
      <p:ext uri="{BB962C8B-B14F-4D97-AF65-F5344CB8AC3E}">
        <p14:creationId xmlns:p14="http://schemas.microsoft.com/office/powerpoint/2010/main" val="4247587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76D0-DC55-481A-839D-30AD2EB72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Deflection to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8752D-BB75-4393-B427-0C0375F4B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Simulate nonrigidity—spring joint in leg members</a:t>
            </a:r>
          </a:p>
          <a:p>
            <a:r>
              <a:rPr lang="en-US" dirty="0"/>
              <a:t>Cube relationship: k1*L1</a:t>
            </a:r>
            <a:r>
              <a:rPr lang="en-US" baseline="30000" dirty="0"/>
              <a:t>3</a:t>
            </a:r>
            <a:r>
              <a:rPr lang="en-US" dirty="0"/>
              <a:t>≈k2*L2</a:t>
            </a:r>
            <a:r>
              <a:rPr lang="en-US" baseline="30000" dirty="0"/>
              <a:t>3</a:t>
            </a:r>
            <a:r>
              <a:rPr lang="en-US" dirty="0"/>
              <a:t> ?</a:t>
            </a:r>
          </a:p>
          <a:p>
            <a:r>
              <a:rPr lang="el-GR" i="1" dirty="0"/>
              <a:t>δ</a:t>
            </a:r>
            <a:r>
              <a:rPr lang="en-US" i="1" baseline="-25000" dirty="0"/>
              <a:t>B</a:t>
            </a:r>
            <a:r>
              <a:rPr lang="en-US" i="1" dirty="0"/>
              <a:t> = F L</a:t>
            </a:r>
            <a:r>
              <a:rPr lang="en-US" i="1" baseline="30000" dirty="0"/>
              <a:t>3</a:t>
            </a:r>
            <a:r>
              <a:rPr lang="en-US" i="1" dirty="0"/>
              <a:t> / (3 E I)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0420E1-9420-4051-8F4F-4BB81AEE79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309" r="38191" b="2608"/>
          <a:stretch/>
        </p:blipFill>
        <p:spPr>
          <a:xfrm>
            <a:off x="7560905" y="2810909"/>
            <a:ext cx="3398644" cy="33660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83841E-2520-4ABE-AFA3-F970DCFA79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64" r="29142" b="55943"/>
          <a:stretch/>
        </p:blipFill>
        <p:spPr>
          <a:xfrm>
            <a:off x="3588566" y="3115709"/>
            <a:ext cx="3896139" cy="2756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160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730CC-CBAD-4B8B-8BAA-DE6E70BBE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Deflection to 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8A009-D648-4DE1-A20B-17FEED082D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2.9cm for .5N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BE1E6D-0093-4BA7-912A-41D55DD9C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363" y="2416752"/>
            <a:ext cx="2809875" cy="1685925"/>
          </a:xfrm>
          <a:prstGeom prst="rect">
            <a:avLst/>
          </a:prstGeom>
        </p:spPr>
      </p:pic>
      <p:pic>
        <p:nvPicPr>
          <p:cNvPr id="4" name="Jump with spring">
            <a:hlinkClick r:id="" action="ppaction://media"/>
            <a:extLst>
              <a:ext uri="{FF2B5EF4-FFF2-40B4-BE49-F238E27FC236}">
                <a16:creationId xmlns:a16="http://schemas.microsoft.com/office/drawing/2014/main" id="{59DB2CC7-6ED5-4E29-BE3A-59C848FCE1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47126" y="2402559"/>
            <a:ext cx="7370095" cy="356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34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0800-E7FF-4F96-A281-4C6B4407F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Cell Scaling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F3DDF-D138-45E7-8466-9920E1E28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9681839" cy="167217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FT300 max torque +/-30Nm, Noise .02 Nm (.08 Nm)</a:t>
            </a:r>
          </a:p>
          <a:p>
            <a:r>
              <a:rPr lang="en-US" dirty="0"/>
              <a:t>Robot weight .700 N</a:t>
            </a:r>
          </a:p>
          <a:p>
            <a:r>
              <a:rPr lang="en-US" dirty="0"/>
              <a:t>Approx. max force from velocity in MATLAB: 1.03N</a:t>
            </a:r>
          </a:p>
          <a:p>
            <a:r>
              <a:rPr lang="en-US" dirty="0"/>
              <a:t>Amplify with moment arm</a:t>
            </a:r>
          </a:p>
          <a:p>
            <a:r>
              <a:rPr lang="en-US" dirty="0"/>
              <a:t>Estimated moment of wood (76 cm): 1.14 Nm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A close up of a device&#10;&#10;Description generated with high confidence">
            <a:extLst>
              <a:ext uri="{FF2B5EF4-FFF2-40B4-BE49-F238E27FC236}">
                <a16:creationId xmlns:a16="http://schemas.microsoft.com/office/drawing/2014/main" id="{EEBBB354-9294-4953-8483-732A13E81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802" y="3497802"/>
            <a:ext cx="4056907" cy="304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986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946F-186C-4AA8-831B-AF06AD3EA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Cell Testing</a:t>
            </a:r>
          </a:p>
        </p:txBody>
      </p:sp>
      <p:pic>
        <p:nvPicPr>
          <p:cNvPr id="11" name="Content Placeholder 10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440FCB95-4B4B-4C82-A857-4E35D547AE6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78" y="2048403"/>
            <a:ext cx="4097044" cy="3905782"/>
          </a:xfrm>
        </p:spPr>
      </p:pic>
      <p:pic>
        <p:nvPicPr>
          <p:cNvPr id="13" name="Content Placeholder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B85D73B-37A3-452D-996F-0FCAD3FBD9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478" y="2048403"/>
            <a:ext cx="4097044" cy="3905782"/>
          </a:xfrm>
        </p:spPr>
      </p:pic>
    </p:spTree>
    <p:extLst>
      <p:ext uri="{BB962C8B-B14F-4D97-AF65-F5344CB8AC3E}">
        <p14:creationId xmlns:p14="http://schemas.microsoft.com/office/powerpoint/2010/main" val="1485091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1689</TotalTime>
  <Words>193</Words>
  <Application>Microsoft Office PowerPoint</Application>
  <PresentationFormat>Widescreen</PresentationFormat>
  <Paragraphs>42</Paragraphs>
  <Slides>10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Hopping Robot Update VII</vt:lpstr>
      <vt:lpstr>Current Objective</vt:lpstr>
      <vt:lpstr>Jumping</vt:lpstr>
      <vt:lpstr>Jumping</vt:lpstr>
      <vt:lpstr>Observations Compared to Simulation</vt:lpstr>
      <vt:lpstr>Add Deflection to model</vt:lpstr>
      <vt:lpstr>Add Deflection to Unity</vt:lpstr>
      <vt:lpstr>Load Cell Scaling</vt:lpstr>
      <vt:lpstr>Load Cell Testing</vt:lpstr>
      <vt:lpstr>Load Cell Testing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Jacob Summer Update I</dc:title>
  <dc:creator>Jacob Knaup</dc:creator>
  <cp:lastModifiedBy>Jacob Knaup</cp:lastModifiedBy>
  <cp:revision>139</cp:revision>
  <dcterms:created xsi:type="dcterms:W3CDTF">2017-05-26T18:44:47Z</dcterms:created>
  <dcterms:modified xsi:type="dcterms:W3CDTF">2017-09-15T16:56:14Z</dcterms:modified>
</cp:coreProperties>
</file>

<file path=docProps/thumbnail.jpeg>
</file>